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3" r:id="rId4"/>
    <p:sldId id="260" r:id="rId5"/>
    <p:sldId id="261" r:id="rId6"/>
    <p:sldId id="262" r:id="rId7"/>
    <p:sldId id="264" r:id="rId8"/>
    <p:sldId id="263" r:id="rId9"/>
    <p:sldId id="265" r:id="rId10"/>
    <p:sldId id="268" r:id="rId11"/>
    <p:sldId id="267" r:id="rId12"/>
    <p:sldId id="266" r:id="rId13"/>
    <p:sldId id="272" r:id="rId14"/>
    <p:sldId id="271" r:id="rId15"/>
    <p:sldId id="270" r:id="rId16"/>
    <p:sldId id="269" r:id="rId17"/>
    <p:sldId id="276" r:id="rId18"/>
    <p:sldId id="275" r:id="rId19"/>
    <p:sldId id="274" r:id="rId20"/>
    <p:sldId id="273" r:id="rId21"/>
    <p:sldId id="277" r:id="rId22"/>
    <p:sldId id="279" r:id="rId23"/>
    <p:sldId id="278" r:id="rId24"/>
    <p:sldId id="282" r:id="rId25"/>
    <p:sldId id="281" r:id="rId26"/>
    <p:sldId id="280" r:id="rId27"/>
    <p:sldId id="285" r:id="rId28"/>
    <p:sldId id="284" r:id="rId29"/>
    <p:sldId id="283" r:id="rId30"/>
    <p:sldId id="286" r:id="rId31"/>
    <p:sldId id="289" r:id="rId32"/>
    <p:sldId id="288" r:id="rId33"/>
    <p:sldId id="290" r:id="rId34"/>
    <p:sldId id="29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E2899-A2C2-90C9-88FD-4E8C3550F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A3CC46-44D8-0CF9-908E-24FDF71CA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563B50-8DEF-69E5-839A-01E2499D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4549-62CD-4353-BDFD-5D7D03CBB99A}" type="datetimeFigureOut">
              <a:rPr lang="ru-RU" smtClean="0"/>
              <a:t>20.06.2026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BCB40-1633-38F7-48C7-A6EA0DAA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6153C6-73E6-0EE5-2335-8CE1D9AA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578-8DDA-4B95-81D3-CA96EAF5E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1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66910-5063-8968-DE70-4B661090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55E11A-4D3A-7A9B-7409-66D3B4FA7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4B15F5-5CD3-89A5-EA7C-3FE6C7BA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4549-62CD-4353-BDFD-5D7D03CBB99A}" type="datetimeFigureOut">
              <a:rPr lang="ru-RU" smtClean="0"/>
              <a:t>20.06.2026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E2C814-2AC5-E8AC-E4B0-0A3CA478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9A210-D227-E5B6-E032-32A16E24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578-8DDA-4B95-81D3-CA96EAF5E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0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9A1207-6428-8FC4-5280-90FB756A8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AEBF4A-0D2C-7EBC-854F-5D5620C72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4555D1-BEB3-EE5C-A824-7645381A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4549-62CD-4353-BDFD-5D7D03CBB99A}" type="datetimeFigureOut">
              <a:rPr lang="ru-RU" smtClean="0"/>
              <a:t>20.06.2026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07A23A-5342-EDE7-D3F0-19E4CCA6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6F523-CAAE-5D22-5168-A47A5E85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578-8DDA-4B95-81D3-CA96EAF5E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4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709B2-6BBF-12EF-148E-69D33774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6B4CA2-0874-52F0-D819-37990B0F8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965A6-3344-8042-EC39-7C476750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4549-62CD-4353-BDFD-5D7D03CBB99A}" type="datetimeFigureOut">
              <a:rPr lang="ru-RU" smtClean="0"/>
              <a:t>20.06.2026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E5E80-8FFD-3D1E-04D7-4F530E5E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172BE-651D-CBB7-2963-FBDC6026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578-8DDA-4B95-81D3-CA96EAF5E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8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D3E64-095F-8340-F7B3-00B09761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5F9E3-F6D7-FBCF-4B23-5D200F66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62E91B-B394-5828-41D8-A9BB12CE0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4549-62CD-4353-BDFD-5D7D03CBB99A}" type="datetimeFigureOut">
              <a:rPr lang="ru-RU" smtClean="0"/>
              <a:t>20.06.2026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30D9-B63E-CACC-7070-9ACA3CA5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7C6F9C-4403-175F-114A-1B22F153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578-8DDA-4B95-81D3-CA96EAF5E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5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ED801-3DFF-C5F2-B0EC-221E5F03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37366-F0B9-5CE3-6418-565065E46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BBA361-75F1-E687-7AB9-F23157197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31EEB7-E641-9D6D-B257-D69761B3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4549-62CD-4353-BDFD-5D7D03CBB99A}" type="datetimeFigureOut">
              <a:rPr lang="ru-RU" smtClean="0"/>
              <a:t>20.06.2026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4CCA21-AD6A-12FD-2FEC-E4B694E3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D5D29-2443-D51F-4AAC-A634A428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578-8DDA-4B95-81D3-CA96EAF5E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2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9FE05-86B4-C817-C456-84372728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0ECBD0-431D-2A8D-50E1-31F2702FE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D7EEA-B607-034F-0026-5FBDC5C6E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CE6B66-4C43-AAA2-7817-E7D994A93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D630C5-A16A-A7EF-80F5-D1A24BC77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57B586-CD79-01ED-C11E-043456C6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4549-62CD-4353-BDFD-5D7D03CBB99A}" type="datetimeFigureOut">
              <a:rPr lang="ru-RU" smtClean="0"/>
              <a:t>20.06.2026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8C4E8E-E698-275E-3AA3-00DD0071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CC6D32-E540-CC36-B66F-6BD04311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578-8DDA-4B95-81D3-CA96EAF5E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8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2ED45-824B-F779-56FB-4FECE69E2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D67DF5-365B-13F8-0C92-4F016371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4549-62CD-4353-BDFD-5D7D03CBB99A}" type="datetimeFigureOut">
              <a:rPr lang="ru-RU" smtClean="0"/>
              <a:t>20.06.2026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74F6CA-48E4-D2DF-2907-23C2AB37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BAEE7A-37E1-6C92-38C2-AA373134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578-8DDA-4B95-81D3-CA96EAF5E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9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953146-B716-9A71-B6F4-8F67844E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4549-62CD-4353-BDFD-5D7D03CBB99A}" type="datetimeFigureOut">
              <a:rPr lang="ru-RU" smtClean="0"/>
              <a:t>20.06.2026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E5D08A-A9D6-8AD7-F5E0-E6FA2F98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008E0D-F971-B5F3-AB48-408F10A9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578-8DDA-4B95-81D3-CA96EAF5E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7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0E412-83A5-5C44-A4CD-FEBECA021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1DEC6E-4D11-9C18-EED1-8FBA01344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44C128-BD5C-E053-6989-ECF0364EB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947B05-5FDC-DC2A-A81E-067A144A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4549-62CD-4353-BDFD-5D7D03CBB99A}" type="datetimeFigureOut">
              <a:rPr lang="ru-RU" smtClean="0"/>
              <a:t>20.06.2026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D89840-A761-3BC7-F2E5-8D14B17D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9F884B-C2F6-F591-D517-414B5D18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578-8DDA-4B95-81D3-CA96EAF5E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0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19343-E2A9-8300-72DE-593A39BA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A92D4D-83DC-B04F-6948-583754BC3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1266ED-F7B6-B72B-107A-069DB3CE1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7916E7-3D82-2A88-3D6A-C78DF9CF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4549-62CD-4353-BDFD-5D7D03CBB99A}" type="datetimeFigureOut">
              <a:rPr lang="ru-RU" smtClean="0"/>
              <a:t>20.06.2026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3F194B-75BF-3A6E-E420-9EEFFF33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9EFD9-F5E6-EB6F-365C-1E5A1E92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578-8DDA-4B95-81D3-CA96EAF5E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7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DD411-5408-0434-D11C-C172EDD2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FFAC1E-DF57-916A-7A49-E6F19639C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B714C4-0CDE-F6D4-BCFC-D790AE901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4549-62CD-4353-BDFD-5D7D03CBB99A}" type="datetimeFigureOut">
              <a:rPr lang="ru-RU" smtClean="0"/>
              <a:t>20.06.2026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F0F44-30B0-7AEF-BF06-1B7BE034F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CE3557-CCF5-26B8-2F31-B58BAA876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66578-8DDA-4B95-81D3-CA96EAF5E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2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aspirantura@inslav.ru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6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0A41851-3F47-FFD3-378F-645ECE03D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ru-RU" sz="34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Как подать заявление в аспирантуру?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3FE406FE-6CD2-36CA-3D07-FC410B06D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ru-RU" sz="2000" dirty="0">
                <a:solidFill>
                  <a:schemeClr val="tx2"/>
                </a:solidFill>
                <a:latin typeface="Franklin Gothic Demi Cond" panose="020B0706030402020204" pitchFamily="34" charset="0"/>
              </a:rPr>
              <a:t>Пошаговая инструкция использования суперсервиса «Поступление в вуз онлайн»</a:t>
            </a:r>
          </a:p>
        </p:txBody>
      </p:sp>
      <p:pic>
        <p:nvPicPr>
          <p:cNvPr id="12" name="Graphic 11" descr="Флажок">
            <a:extLst>
              <a:ext uri="{FF2B5EF4-FFF2-40B4-BE49-F238E27FC236}">
                <a16:creationId xmlns:a16="http://schemas.microsoft.com/office/drawing/2014/main" id="{D1C0FCD9-F548-7046-380C-B8A54CD747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45" name="Group 30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46" name="Freeform: Shape 31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32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33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247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89B8B-5E4E-3B37-479E-3D81B040E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DFA7592-B53F-7D31-C2A7-941B8158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6C2461-10D5-3EF7-E6DC-DF06B9EFAA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1" r="17881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34E692BD-5B51-50E1-2CD6-C9DB1087A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Выберите тип гражданского образования.</a:t>
            </a: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При поступлении в аспирантуру – специалитет или магистратура.</a:t>
            </a:r>
          </a:p>
        </p:txBody>
      </p:sp>
    </p:spTree>
    <p:extLst>
      <p:ext uri="{BB962C8B-B14F-4D97-AF65-F5344CB8AC3E}">
        <p14:creationId xmlns:p14="http://schemas.microsoft.com/office/powerpoint/2010/main" val="60791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58592-39F1-3DD9-E885-4996EBEFB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9AEC179-138F-EAFC-D026-8975E4D8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10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C87AF0-9010-4D02-C8F3-E41B656969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17830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EDC22EDD-5CC2-C876-AF89-227D356D6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Укажите тип документа об образовании.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411028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77ACD-B5E5-A92D-D47D-A714E12E4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83A45E-E0D9-2FB7-E520-56704D4E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11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65BE5B-4BEF-E556-8151-908F4C2AA5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r="17604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CCC2277A-620B-EC72-B9F8-F168DFFB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Внимательно изучите список указанных групп.</a:t>
            </a: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Укажите, относитесь ли Вы к какой-либо из них, будьте готовы подтвердить документально.</a:t>
            </a:r>
          </a:p>
        </p:txBody>
      </p:sp>
    </p:spTree>
    <p:extLst>
      <p:ext uri="{BB962C8B-B14F-4D97-AF65-F5344CB8AC3E}">
        <p14:creationId xmlns:p14="http://schemas.microsoft.com/office/powerpoint/2010/main" val="141574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34D7C-DFE7-CDFC-7983-46999B0C0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7E5EB8-2A68-4656-F43A-192B0E77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12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64A288-A45C-7C3B-0528-F38A825467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17830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1A523A78-8B6F-90AC-8049-671957BC0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Укажите индивидуальные достижения (при наличии), будьте готовы подтвердить документально.</a:t>
            </a:r>
          </a:p>
        </p:txBody>
      </p:sp>
    </p:spTree>
    <p:extLst>
      <p:ext uri="{BB962C8B-B14F-4D97-AF65-F5344CB8AC3E}">
        <p14:creationId xmlns:p14="http://schemas.microsoft.com/office/powerpoint/2010/main" val="301287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47E7B-8520-F9F8-6E75-71B5106D3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C8CFA7-1C50-AC8E-8470-FC496037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13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D8E5D2-533E-C59C-CD73-F8759C69EA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r="17639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5B80E403-9E7C-CE6A-9240-C2097FD18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Изучите информацию о целевом обучении.</a:t>
            </a: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Подумайте, хотите ли Вы воспользоваться данной возможностью.</a:t>
            </a: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Обратите внимание, что целевое обучение реализуется не во всех вузах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98102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E4C93-5FBA-F712-5534-D8D68F010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759B10C-B8C9-6E10-191D-2AFDEACB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14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740654-8214-FFD2-3596-DA61322EE9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4" r="17864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2DA89173-F613-68E4-3533-169220284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В поисковой строке введите название необходимого Вам вуза, выберите его из выпадающего списка и нажмите «Продолжить».</a:t>
            </a:r>
          </a:p>
        </p:txBody>
      </p:sp>
    </p:spTree>
    <p:extLst>
      <p:ext uri="{BB962C8B-B14F-4D97-AF65-F5344CB8AC3E}">
        <p14:creationId xmlns:p14="http://schemas.microsoft.com/office/powerpoint/2010/main" val="215180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FE3FB-35A9-9FE4-3C88-AA9198B74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7EA962D-A953-9470-AF96-FBFFB540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15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D372AC-C9FA-AF60-78DE-147FA953F4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 r="17622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5C694E6A-F042-F78E-367A-CA249F6AC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Выберите интересующее Вас направление подготовки.</a:t>
            </a: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Обратите внимание, что необходимо нажать на стрелочку справа от направления, чтобы проставить «галочку» в нужной конкурсной группе.</a:t>
            </a:r>
          </a:p>
        </p:txBody>
      </p:sp>
    </p:spTree>
    <p:extLst>
      <p:ext uri="{BB962C8B-B14F-4D97-AF65-F5344CB8AC3E}">
        <p14:creationId xmlns:p14="http://schemas.microsoft.com/office/powerpoint/2010/main" val="166248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30EF4-214B-3329-49F0-00584BE88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E0DA549-07FD-2CA1-4872-2EB46BB8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16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577F1C-18B8-4634-D9DE-2EDB0BDBF6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r="17762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2FFF42FA-AD9F-5C2F-8E03-204346332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Проверьте выбранные конкурсные группы.</a:t>
            </a: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Если Вы поступаете в несколько вузов, нажмите «Добавить еще вуз» и повторите выбор конкурсных групп в другом учебном заведении.</a:t>
            </a:r>
          </a:p>
        </p:txBody>
      </p:sp>
    </p:spTree>
    <p:extLst>
      <p:ext uri="{BB962C8B-B14F-4D97-AF65-F5344CB8AC3E}">
        <p14:creationId xmlns:p14="http://schemas.microsoft.com/office/powerpoint/2010/main" val="206568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07A44-6121-D7D2-EAA2-012A869DC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66DAAB-4713-C104-70BC-97A31613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17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A134F6-4928-E8C5-7A6C-80DFCA47EF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17830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CC106CFE-E022-3307-9633-477BB475F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Ознакомьтесь с информацией о целевом обучении.</a:t>
            </a:r>
          </a:p>
        </p:txBody>
      </p:sp>
    </p:spTree>
    <p:extLst>
      <p:ext uri="{BB962C8B-B14F-4D97-AF65-F5344CB8AC3E}">
        <p14:creationId xmlns:p14="http://schemas.microsoft.com/office/powerpoint/2010/main" val="177919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9A5EF-BDD3-523F-1629-DF99A5A05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E02816F-0056-B922-4B2C-7B66A3BD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18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09ED31-DCA2-A175-C961-179AA4D687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5" r="17865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F78315D5-3F9D-444A-6533-F30773469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>
            <a:normAutofit fontScale="92500"/>
          </a:bodyPr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Приоритет – это нумерация конкурсных групп, ранжированная по Вашему желанию. Например, Вы больше хотите на «Литературу», тогда эта программа станет 1 приоритетом, а 2 – «Язык».</a:t>
            </a: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Зачисление на места в рамках КЦП проходит по приоритетам и количеству баллов. Чем выше приоритет и количество баллов за экзамены и ИД, тем больше вероятность попасть именно на эту специальность.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29175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10CBC-E7C0-BB48-BEFA-12156D625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B20774A-483D-C528-C395-14FB2757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B0D337-C823-6FBC-9148-EC14BF00E4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8" r="17638"/>
          <a:stretch/>
        </p:blipFill>
        <p:spPr>
          <a:xfrm>
            <a:off x="784225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34EE1B26-73C0-171C-7504-F7A7E3262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Подготовьте документы – паспорт, </a:t>
            </a:r>
            <a:r>
              <a:rPr lang="ru-RU" dirty="0" err="1">
                <a:latin typeface="Franklin Gothic Demi Cond" panose="020B0706030402020204" pitchFamily="34" charset="0"/>
              </a:rPr>
              <a:t>снилс</a:t>
            </a:r>
            <a:r>
              <a:rPr lang="ru-RU" dirty="0">
                <a:latin typeface="Franklin Gothic Demi Cond" panose="020B0706030402020204" pitchFamily="34" charset="0"/>
              </a:rPr>
              <a:t>, диплом о высшем образовании, портфолио, список индивидуальных достижений</a:t>
            </a: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Зайдите на Госуслуги и выберите в верхней строке навигации пункт «Образование».</a:t>
            </a:r>
          </a:p>
        </p:txBody>
      </p:sp>
    </p:spTree>
    <p:extLst>
      <p:ext uri="{BB962C8B-B14F-4D97-AF65-F5344CB8AC3E}">
        <p14:creationId xmlns:p14="http://schemas.microsoft.com/office/powerpoint/2010/main" val="123935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72E9F-EAAE-B7FC-8C2E-09CD9B218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D4FFFD0-5E5F-8547-FE3B-F9F4C664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19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0B3444-D005-11C8-EB27-14FCB7E2BC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r="17587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C0E41AF9-984A-93E2-5709-FAF7A9C46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r>
              <a:rPr lang="ru-RU" dirty="0">
                <a:latin typeface="Franklin Gothic Demi Cond" panose="020B0706030402020204" pitchFamily="34" charset="0"/>
              </a:rPr>
              <a:t>Расставьте приоритеты.</a:t>
            </a:r>
          </a:p>
        </p:txBody>
      </p:sp>
    </p:spTree>
    <p:extLst>
      <p:ext uri="{BB962C8B-B14F-4D97-AF65-F5344CB8AC3E}">
        <p14:creationId xmlns:p14="http://schemas.microsoft.com/office/powerpoint/2010/main" val="136641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B83B7-51CA-8FB8-BECE-52D695017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6859AEB-F2C2-94BF-5DC8-BBF2E8E1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20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B24F75-A7F5-85C6-4CE5-9BCCA9083C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r="17587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0A88D417-C46F-2B27-2FC0-323376663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Проверьте приоритеты, нажмите «Продолжить».</a:t>
            </a:r>
          </a:p>
        </p:txBody>
      </p:sp>
    </p:spTree>
    <p:extLst>
      <p:ext uri="{BB962C8B-B14F-4D97-AF65-F5344CB8AC3E}">
        <p14:creationId xmlns:p14="http://schemas.microsoft.com/office/powerpoint/2010/main" val="254921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B468E-9360-08AE-E6D1-E5CCA07DA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AF6F4B-0824-D405-FEA3-35685877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21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3EC089-5F07-75EC-83D1-4C1A8ACB3F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r="17814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190C61FD-3DF0-538A-FDC0-B819F4E23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>
            <a:normAutofit/>
          </a:bodyPr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Укажите, есть ли у Вас диплом о высшем образовании.</a:t>
            </a: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Обратите внимание, что в Госуслугах отражаются не все Ваши документы об образовании, будьте готовы внести данные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164414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29657-21E4-0B72-1930-B3C6A6E8E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A2E0031-A6A6-F0CC-564D-A5A14731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22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D4FE18-B6A5-E905-E491-B108E4C032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 r="17622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38B8566F-2D74-EDDF-D728-CF468BEF9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Внесите данные о документе об образовании.</a:t>
            </a: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Если Ваш предыдущий вуз успел их внести в ФРДО, данные могут подтянуться автоматически.</a:t>
            </a:r>
          </a:p>
        </p:txBody>
      </p:sp>
    </p:spTree>
    <p:extLst>
      <p:ext uri="{BB962C8B-B14F-4D97-AF65-F5344CB8AC3E}">
        <p14:creationId xmlns:p14="http://schemas.microsoft.com/office/powerpoint/2010/main" val="349300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CE116-471A-B195-7FE9-700451179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C1D052-CA3B-C79F-65B6-5FF93E8D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23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2A6CC2-07AB-2CAE-EBF6-FA6379DC9A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7" r="17847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A51B6FAA-E69C-8E18-0F31-B2A9029B2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r>
              <a:rPr lang="ru-RU" dirty="0">
                <a:latin typeface="Franklin Gothic Demi Cond" panose="020B0706030402020204" pitchFamily="34" charset="0"/>
              </a:rPr>
              <a:t>Загрузите свое фото (по желанию).</a:t>
            </a:r>
          </a:p>
        </p:txBody>
      </p:sp>
    </p:spTree>
    <p:extLst>
      <p:ext uri="{BB962C8B-B14F-4D97-AF65-F5344CB8AC3E}">
        <p14:creationId xmlns:p14="http://schemas.microsoft.com/office/powerpoint/2010/main" val="210477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34202-24B2-F811-6126-F91256458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EAF364B-DCB4-77B9-51DA-3C859A9DE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24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9BA7C7-3E6A-7C32-AB97-569AEF3727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r="17586"/>
          <a:stretch/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E5B8265-66E7-1CFB-07AE-43C7C1DCC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r>
              <a:rPr lang="ru-RU" dirty="0">
                <a:latin typeface="Franklin Gothic Demi Cond" panose="020B0706030402020204" pitchFamily="34" charset="0"/>
              </a:rPr>
              <a:t>Проверьте данные.</a:t>
            </a: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Внимательно.</a:t>
            </a: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Очень внимательно.</a:t>
            </a: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При несоответствии данных Ваше заявление может быть отклонено.</a:t>
            </a:r>
          </a:p>
        </p:txBody>
      </p:sp>
    </p:spTree>
    <p:extLst>
      <p:ext uri="{BB962C8B-B14F-4D97-AF65-F5344CB8AC3E}">
        <p14:creationId xmlns:p14="http://schemas.microsoft.com/office/powerpoint/2010/main" val="360306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BD170-ECC2-7CD5-8A11-1CD9104B9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5A9519C-63B7-9C60-35D6-CFACFE8B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25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23D40C-732C-6A01-0BB3-36780D20B0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r="17655"/>
          <a:stretch/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970EA3D3-B317-9363-3D1D-6173CC5D0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Проверьте предыдущие документы.</a:t>
            </a:r>
          </a:p>
        </p:txBody>
      </p:sp>
    </p:spTree>
    <p:extLst>
      <p:ext uri="{BB962C8B-B14F-4D97-AF65-F5344CB8AC3E}">
        <p14:creationId xmlns:p14="http://schemas.microsoft.com/office/powerpoint/2010/main" val="315582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41BFC-C9A9-7F8B-F262-552DB317E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27405B0-5E4C-2553-1DEA-5A4F5429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26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8A684-AA6A-E9A6-E106-D80B39C700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r="17966"/>
          <a:stretch/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2AAA20AD-1544-9CA6-96EB-0A26BB7BD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r>
              <a:rPr lang="ru-RU" dirty="0">
                <a:latin typeface="Franklin Gothic Demi Cond" panose="020B0706030402020204" pitchFamily="34" charset="0"/>
              </a:rPr>
              <a:t>Проверьте данные.</a:t>
            </a:r>
          </a:p>
        </p:txBody>
      </p:sp>
    </p:spTree>
    <p:extLst>
      <p:ext uri="{BB962C8B-B14F-4D97-AF65-F5344CB8AC3E}">
        <p14:creationId xmlns:p14="http://schemas.microsoft.com/office/powerpoint/2010/main" val="418578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32968-8F4F-3936-7936-B8A75BD4B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F187CC0-BCB3-27F7-D6AC-49CA65BE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27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1CC1D1-2832-6E69-B1C6-66CD59E007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r="17796"/>
          <a:stretch/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AA2507BC-B58E-E162-9369-97B1051E0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r>
              <a:rPr lang="ru-RU" dirty="0">
                <a:latin typeface="Franklin Gothic Demi Cond" panose="020B0706030402020204" pitchFamily="34" charset="0"/>
              </a:rPr>
              <a:t>И еще раз.</a:t>
            </a:r>
          </a:p>
        </p:txBody>
      </p:sp>
    </p:spTree>
    <p:extLst>
      <p:ext uri="{BB962C8B-B14F-4D97-AF65-F5344CB8AC3E}">
        <p14:creationId xmlns:p14="http://schemas.microsoft.com/office/powerpoint/2010/main" val="42623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71563-BEA5-B727-88B4-71B94F551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43D3057-26D9-BD71-34C8-201E47D4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28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EA32D0-99FE-15E0-2FF4-597F9E1B43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1" r="17881"/>
          <a:stretch/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DCE01FEB-0ACE-7A3A-F9E5-1BB7D2999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r>
              <a:rPr lang="ru-RU" dirty="0">
                <a:latin typeface="Franklin Gothic Demi Cond" panose="020B0706030402020204" pitchFamily="34" charset="0"/>
              </a:rPr>
              <a:t>И еще.</a:t>
            </a:r>
          </a:p>
        </p:txBody>
      </p:sp>
    </p:spTree>
    <p:extLst>
      <p:ext uri="{BB962C8B-B14F-4D97-AF65-F5344CB8AC3E}">
        <p14:creationId xmlns:p14="http://schemas.microsoft.com/office/powerpoint/2010/main" val="207622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3ACB9-BCFB-BBF9-33BF-46F4CE5D6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042EEF3-655A-CEC4-082C-2473806C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0FE8BA-809D-8DCC-7960-A8055D3978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r="17656"/>
          <a:stretch/>
        </p:blipFill>
        <p:spPr>
          <a:xfrm>
            <a:off x="784225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1681B26B-3D8F-1CBC-D023-061EAD46A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В левом меню найдите раздел «Высшее образование» и выберите пункт «Поступление в вуз».</a:t>
            </a:r>
          </a:p>
        </p:txBody>
      </p:sp>
    </p:spTree>
    <p:extLst>
      <p:ext uri="{BB962C8B-B14F-4D97-AF65-F5344CB8AC3E}">
        <p14:creationId xmlns:p14="http://schemas.microsoft.com/office/powerpoint/2010/main" val="245966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3CBEF-E97A-A228-6685-547F58C59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383BC77-7C7B-AD56-F639-111FC4B9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29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DAEFF1-FD2F-4A3F-40B7-30B3E4E7ED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r="17814"/>
          <a:stretch/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BFBD2A7A-557A-293C-CC50-E2764E7A9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r>
              <a:rPr lang="ru-RU" dirty="0">
                <a:latin typeface="Franklin Gothic Demi Cond" panose="020B0706030402020204" pitchFamily="34" charset="0"/>
              </a:rPr>
              <a:t>И еще.</a:t>
            </a:r>
          </a:p>
        </p:txBody>
      </p:sp>
    </p:spTree>
    <p:extLst>
      <p:ext uri="{BB962C8B-B14F-4D97-AF65-F5344CB8AC3E}">
        <p14:creationId xmlns:p14="http://schemas.microsoft.com/office/powerpoint/2010/main" val="98611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F829-0A98-A916-C60B-8C3989FBF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32D5E78-5756-3E25-E25F-B6C6EEDF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30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88FC9C-74BC-818B-4F41-8DD98E730F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r="17932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E1D9EE4-59D3-F5C9-7092-E94FD3962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r>
              <a:rPr lang="ru-RU" dirty="0">
                <a:latin typeface="Franklin Gothic Demi Cond" panose="020B0706030402020204" pitchFamily="34" charset="0"/>
              </a:rPr>
              <a:t>Ознакомьтесь с информацией.</a:t>
            </a: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Поставьте «галочку», если Вы подтверждаете ознакомление.</a:t>
            </a: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Нажмите «Отправить заявление».</a:t>
            </a:r>
          </a:p>
        </p:txBody>
      </p:sp>
    </p:spTree>
    <p:extLst>
      <p:ext uri="{BB962C8B-B14F-4D97-AF65-F5344CB8AC3E}">
        <p14:creationId xmlns:p14="http://schemas.microsoft.com/office/powerpoint/2010/main" val="197816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19518-82E1-E83B-F8B5-248F77B75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D90A4A3-55F8-4271-7E50-D38C5305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Вы справились!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CD128BC-5751-764C-F2D1-A435B2290F1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73552" y="2231517"/>
            <a:ext cx="5522975" cy="27606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Franklin Gothic Demi Cond" panose="020B0706030402020204" pitchFamily="34" charset="0"/>
              </a:rPr>
              <a:t>Статус заявления можно отслеживать через Госуслуги. Обратите внимание, что сотрудники могут запрашивать уточнения, читайте почту и проверяйте сообщения на Госуслугах. </a:t>
            </a:r>
          </a:p>
          <a:p>
            <a:pPr marL="0" indent="0" algn="ctr">
              <a:buNone/>
            </a:pPr>
            <a:r>
              <a:rPr lang="ru-RU" dirty="0">
                <a:latin typeface="Franklin Gothic Demi Cond" panose="020B0706030402020204" pitchFamily="34" charset="0"/>
              </a:rPr>
              <a:t>И никогда не называйте никакие коды.</a:t>
            </a:r>
          </a:p>
          <a:p>
            <a:pPr marL="0" indent="0" algn="ctr">
              <a:buNone/>
            </a:pPr>
            <a:r>
              <a:rPr lang="ru-RU" dirty="0">
                <a:latin typeface="Franklin Gothic Demi Cond" panose="020B0706030402020204" pitchFamily="34" charset="0"/>
              </a:rPr>
              <a:t>Готовьтесь к вступительным, не волнуйтесь, увидимся на экзаменах. </a:t>
            </a:r>
          </a:p>
        </p:txBody>
      </p:sp>
    </p:spTree>
    <p:extLst>
      <p:ext uri="{BB962C8B-B14F-4D97-AF65-F5344CB8AC3E}">
        <p14:creationId xmlns:p14="http://schemas.microsoft.com/office/powerpoint/2010/main" val="243374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CCF4087-039A-E81E-B3B5-F8FC562C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Контактные данные отдела аспирантуры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96E0-2ACE-F99F-4BBF-0C5144C08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Franklin Gothic Demi Cond" panose="020B0706030402020204" pitchFamily="34" charset="0"/>
              </a:rPr>
              <a:t>Зав. аспирантурой </a:t>
            </a:r>
            <a:r>
              <a:rPr lang="ru-RU" dirty="0" err="1">
                <a:latin typeface="Franklin Gothic Demi Cond" panose="020B0706030402020204" pitchFamily="34" charset="0"/>
              </a:rPr>
              <a:t>ИСл</a:t>
            </a:r>
            <a:r>
              <a:rPr lang="ru-RU" dirty="0">
                <a:latin typeface="Franklin Gothic Demi Cond" panose="020B0706030402020204" pitchFamily="34" charset="0"/>
              </a:rPr>
              <a:t> РАН: </a:t>
            </a:r>
            <a:r>
              <a:rPr lang="ru-RU" dirty="0" err="1">
                <a:latin typeface="Franklin Gothic Demi Cond" panose="020B0706030402020204" pitchFamily="34" charset="0"/>
              </a:rPr>
              <a:t>к.филос.н</a:t>
            </a:r>
            <a:r>
              <a:rPr lang="ru-RU" dirty="0">
                <a:latin typeface="Franklin Gothic Demi Cond" panose="020B0706030402020204" pitchFamily="34" charset="0"/>
              </a:rPr>
              <a:t>. </a:t>
            </a:r>
            <a:r>
              <a:rPr lang="ru-RU" dirty="0" err="1">
                <a:latin typeface="Franklin Gothic Demi Cond" panose="020B0706030402020204" pitchFamily="34" charset="0"/>
              </a:rPr>
              <a:t>Запека</a:t>
            </a:r>
            <a:r>
              <a:rPr lang="ru-RU" dirty="0">
                <a:latin typeface="Franklin Gothic Demi Cond" panose="020B0706030402020204" pitchFamily="34" charset="0"/>
              </a:rPr>
              <a:t> Оксана Анатольевна</a:t>
            </a:r>
          </a:p>
          <a:p>
            <a:pPr marL="0" indent="0">
              <a:buNone/>
            </a:pPr>
            <a:r>
              <a:rPr lang="ru-RU" dirty="0">
                <a:latin typeface="Franklin Gothic Demi Cond" panose="020B0706030402020204" pitchFamily="34" charset="0"/>
              </a:rPr>
              <a:t>Технический консультант: Бабаева Олеся Игоревна</a:t>
            </a:r>
          </a:p>
          <a:p>
            <a:pPr marL="0" indent="0">
              <a:buNone/>
            </a:pPr>
            <a:r>
              <a:rPr lang="ru-RU" dirty="0">
                <a:latin typeface="Franklin Gothic Demi Cond" panose="020B0706030402020204" pitchFamily="34" charset="0"/>
              </a:rPr>
              <a:t>119334, Москва, Ленинский проспект, дом 32-А, комната 817</a:t>
            </a:r>
          </a:p>
          <a:p>
            <a:pPr marL="0" indent="0">
              <a:buNone/>
            </a:pPr>
            <a:r>
              <a:rPr lang="ru-RU" dirty="0">
                <a:latin typeface="Franklin Gothic Demi Cond" panose="020B0706030402020204" pitchFamily="34" charset="0"/>
              </a:rPr>
              <a:t>Вход в здание Института по пропускам, пожалуйста, предупреждайте         о визите за два рабочих дня и не забудьте взять паспорт!</a:t>
            </a:r>
          </a:p>
          <a:p>
            <a:pPr marL="0" indent="0">
              <a:buNone/>
            </a:pPr>
            <a:r>
              <a:rPr lang="ru-RU" dirty="0">
                <a:latin typeface="Franklin Gothic Demi Cond" panose="020B0706030402020204" pitchFamily="34" charset="0"/>
              </a:rPr>
              <a:t>Телефон: +7 (495) 938-06-11</a:t>
            </a:r>
          </a:p>
          <a:p>
            <a:pPr marL="0" indent="0">
              <a:buNone/>
            </a:pPr>
            <a:r>
              <a:rPr lang="ru-RU" dirty="0">
                <a:latin typeface="Franklin Gothic Demi Cond" panose="020B0706030402020204" pitchFamily="34" charset="0"/>
              </a:rPr>
              <a:t>Контактный телефон отдела аспирантуры в МАКС: +7 933 095 9346</a:t>
            </a:r>
          </a:p>
          <a:p>
            <a:pPr marL="0" indent="0">
              <a:buNone/>
            </a:pPr>
            <a:r>
              <a:rPr lang="ru-RU" dirty="0">
                <a:latin typeface="Franklin Gothic Demi Cond" panose="020B0706030402020204" pitchFamily="34" charset="0"/>
              </a:rPr>
              <a:t>Электронная почта: </a:t>
            </a:r>
            <a:r>
              <a:rPr lang="ru-RU" dirty="0">
                <a:latin typeface="Franklin Gothic Demi Cond" panose="020B0706030402020204" pitchFamily="34" charset="0"/>
                <a:hlinkClick r:id="rId2"/>
              </a:rPr>
              <a:t>aspirantura@inslav.ru</a:t>
            </a:r>
            <a:endParaRPr lang="ru-RU" dirty="0">
              <a:latin typeface="Franklin Gothic Demi Cond" panose="020B0706030402020204" pitchFamily="34" charset="0"/>
            </a:endParaRPr>
          </a:p>
          <a:p>
            <a:pPr marL="0" indent="0">
              <a:buNone/>
            </a:pPr>
            <a:endParaRPr lang="ru-RU" dirty="0">
              <a:latin typeface="Franklin Gothic Demi Cond" panose="020B07060304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70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289FD-F9E6-CECB-775D-0567EFB80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7F42275-2177-CCF6-A653-D01E1DC0A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Контактные Единого контакт-центра «Прием в вуз» от Минобрнауки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49F656-30CB-3EF7-FA64-E55ED700C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Franklin Gothic Demi Cond" panose="020B0706030402020204" pitchFamily="34" charset="0"/>
              </a:rPr>
              <a:t>https://priemvuz.ru/</a:t>
            </a:r>
          </a:p>
          <a:p>
            <a:pPr marL="0" indent="0">
              <a:buNone/>
            </a:pPr>
            <a:r>
              <a:rPr lang="ru-RU" dirty="0">
                <a:latin typeface="Franklin Gothic Demi Cond" panose="020B0706030402020204" pitchFamily="34" charset="0"/>
              </a:rPr>
              <a:t>Телефоны: 8 (800) 301-44-55 (для звонков  по России), 8 (495) 122-22-68 (для звонков из-за рубежа)</a:t>
            </a:r>
          </a:p>
          <a:p>
            <a:pPr marL="0" indent="0">
              <a:buNone/>
            </a:pPr>
            <a:r>
              <a:rPr lang="ru-RU" dirty="0">
                <a:latin typeface="Franklin Gothic Demi Cond" panose="020B0706030402020204" pitchFamily="34" charset="0"/>
              </a:rPr>
              <a:t>Адрес электронной почты для поступающих: priem@ined.ru</a:t>
            </a:r>
          </a:p>
          <a:p>
            <a:pPr marL="0" indent="0">
              <a:buNone/>
            </a:pPr>
            <a:r>
              <a:rPr lang="ru-RU" dirty="0">
                <a:latin typeface="Franklin Gothic Demi Cond" panose="020B0706030402020204" pitchFamily="34" charset="0"/>
              </a:rPr>
              <a:t>Ссылка на чат-бот https://max.ru/priemvuz_bot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19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E25F7-C829-7168-5730-F3C98B499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9F06EA5-51AF-9699-8AE1-B4620EB1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A28276-0438-D937-E553-AB16A1F337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 r="17622"/>
          <a:stretch>
            <a:fillRect/>
          </a:stretch>
        </p:blipFill>
        <p:spPr>
          <a:xfrm>
            <a:off x="784225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E7A5F3F2-98DB-7899-6ED7-27150802F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r>
              <a:rPr lang="ru-RU" dirty="0">
                <a:latin typeface="Franklin Gothic Demi Cond" panose="020B0706030402020204" pitchFamily="34" charset="0"/>
              </a:rPr>
              <a:t>Выберите пункт «Подать заявление».</a:t>
            </a:r>
          </a:p>
        </p:txBody>
      </p:sp>
    </p:spTree>
    <p:extLst>
      <p:ext uri="{BB962C8B-B14F-4D97-AF65-F5344CB8AC3E}">
        <p14:creationId xmlns:p14="http://schemas.microsoft.com/office/powerpoint/2010/main" val="325512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7998D-A34F-31C8-1A7D-0317E9FC9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59AD05B-C939-1F88-9F98-CAD4A9E6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4AFE2-11DB-37EA-01BE-2A4F67426B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r="17796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232CE2B6-D172-A9B4-009A-37A1EEDBB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Ознакомьтесь с информацией и нажмите «Начать».</a:t>
            </a:r>
          </a:p>
        </p:txBody>
      </p:sp>
    </p:spTree>
    <p:extLst>
      <p:ext uri="{BB962C8B-B14F-4D97-AF65-F5344CB8AC3E}">
        <p14:creationId xmlns:p14="http://schemas.microsoft.com/office/powerpoint/2010/main" val="33477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639EA-28D9-6A20-FFA5-0B9785DA8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C60F2FA-CE64-3A1F-9DEA-4A29162A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3FF17E-C27A-0052-0453-6F9AF77F71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r="17848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79707211-CB0B-F5B7-C244-590012DF9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Дайте Согласие на обработку персональных данных (при желании).</a:t>
            </a:r>
          </a:p>
        </p:txBody>
      </p:sp>
    </p:spTree>
    <p:extLst>
      <p:ext uri="{BB962C8B-B14F-4D97-AF65-F5344CB8AC3E}">
        <p14:creationId xmlns:p14="http://schemas.microsoft.com/office/powerpoint/2010/main" val="144625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CBF37-2016-0FA3-85A9-A2746AECB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A3B9747-BF8C-6855-C6F6-FC794083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2D52CE-CC17-D3B0-CE24-8DED06AE2C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6" r="17746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9C0B7305-DC06-6A5E-5479-6393C3327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Запросите заявления в случае, если подавали документы лично или через оператора почтовой связи.</a:t>
            </a: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Или нажмите «Нет, заявления отсутствуют».</a:t>
            </a:r>
          </a:p>
        </p:txBody>
      </p:sp>
    </p:spTree>
    <p:extLst>
      <p:ext uri="{BB962C8B-B14F-4D97-AF65-F5344CB8AC3E}">
        <p14:creationId xmlns:p14="http://schemas.microsoft.com/office/powerpoint/2010/main" val="72833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837E7-C791-DAF0-6CB1-5596AE19E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DFAFD48-4759-78D5-4CDC-7D378E87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62B5A8-AA2C-6324-DC7C-C9895D2EDC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r="17762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B1898CF3-ED5B-D889-EBFC-A6EFFED9D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r>
              <a:rPr lang="ru-RU" dirty="0">
                <a:latin typeface="Franklin Gothic Demi Cond" panose="020B0706030402020204" pitchFamily="34" charset="0"/>
              </a:rPr>
              <a:t>Выберите предыдущее полученное образование.</a:t>
            </a:r>
          </a:p>
          <a:p>
            <a:pPr algn="ctr"/>
            <a:endParaRPr lang="ru-RU" dirty="0">
              <a:latin typeface="Franklin Gothic Demi Cond" panose="020B0706030402020204" pitchFamily="34" charset="0"/>
            </a:endParaRPr>
          </a:p>
          <a:p>
            <a:pPr algn="ctr"/>
            <a:r>
              <a:rPr lang="ru-RU" dirty="0">
                <a:latin typeface="Franklin Gothic Demi Cond" panose="020B0706030402020204" pitchFamily="34" charset="0"/>
              </a:rPr>
              <a:t>Для поступления в аспирантуру необходимо иметь оконченное высшее образование – специалитет м/или магистратура.</a:t>
            </a:r>
          </a:p>
        </p:txBody>
      </p:sp>
    </p:spTree>
    <p:extLst>
      <p:ext uri="{BB962C8B-B14F-4D97-AF65-F5344CB8AC3E}">
        <p14:creationId xmlns:p14="http://schemas.microsoft.com/office/powerpoint/2010/main" val="400142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B5A2C-D060-98F4-1FDC-A2C422614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72EBBE4-8D10-5CCA-CD32-2C3718FF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572" y="109715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Шаг 8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BF63F9-FEB8-A03B-3BAB-012E026D78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r="17797"/>
          <a:stretch>
            <a:fillRect/>
          </a:stretch>
        </p:blipFill>
        <p:spPr>
          <a:xfrm>
            <a:off x="830263" y="923925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E8F3A1FA-43DC-B9C2-4459-6D75FD2E2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572" y="3209544"/>
            <a:ext cx="3932237" cy="2761234"/>
          </a:xfrm>
        </p:spPr>
        <p:txBody>
          <a:bodyPr/>
          <a:lstStyle/>
          <a:p>
            <a:pPr algn="ctr"/>
            <a:r>
              <a:rPr lang="ru-RU" dirty="0">
                <a:latin typeface="Franklin Gothic Demi Cond" panose="020B0706030402020204" pitchFamily="34" charset="0"/>
              </a:rPr>
              <a:t>Выберите тип оконченного высшего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5811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744</Words>
  <Application>Microsoft Office PowerPoint</Application>
  <PresentationFormat>Широкоэкранный</PresentationFormat>
  <Paragraphs>133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Franklin Gothic Demi Cond</vt:lpstr>
      <vt:lpstr>Franklin Gothic Heavy</vt:lpstr>
      <vt:lpstr>Тема Office</vt:lpstr>
      <vt:lpstr>Как подать заявление в аспирантуру?</vt:lpstr>
      <vt:lpstr>Шаг 1</vt:lpstr>
      <vt:lpstr>Шаг 2</vt:lpstr>
      <vt:lpstr>Шаг 3</vt:lpstr>
      <vt:lpstr>Шаг 4</vt:lpstr>
      <vt:lpstr>Шаг 5</vt:lpstr>
      <vt:lpstr>Шаг 6</vt:lpstr>
      <vt:lpstr>Шаг 7</vt:lpstr>
      <vt:lpstr>Шаг 8</vt:lpstr>
      <vt:lpstr>Шаг 9</vt:lpstr>
      <vt:lpstr>Шаг 10</vt:lpstr>
      <vt:lpstr>Шаг 11</vt:lpstr>
      <vt:lpstr>Шаг 12</vt:lpstr>
      <vt:lpstr>Шаг 13</vt:lpstr>
      <vt:lpstr>Шаг 14</vt:lpstr>
      <vt:lpstr>Шаг 15</vt:lpstr>
      <vt:lpstr>Шаг 16</vt:lpstr>
      <vt:lpstr>Шаг 17</vt:lpstr>
      <vt:lpstr>Шаг 18</vt:lpstr>
      <vt:lpstr>Шаг 19</vt:lpstr>
      <vt:lpstr>Шаг 20</vt:lpstr>
      <vt:lpstr>Шаг 21</vt:lpstr>
      <vt:lpstr>Шаг 22</vt:lpstr>
      <vt:lpstr>Шаг 23</vt:lpstr>
      <vt:lpstr>Шаг 24</vt:lpstr>
      <vt:lpstr>Шаг 25</vt:lpstr>
      <vt:lpstr>Шаг 26</vt:lpstr>
      <vt:lpstr>Шаг 27</vt:lpstr>
      <vt:lpstr>Шаг 28</vt:lpstr>
      <vt:lpstr>Шаг 29</vt:lpstr>
      <vt:lpstr>Шаг 30</vt:lpstr>
      <vt:lpstr>Вы справились!</vt:lpstr>
      <vt:lpstr>Контактные данные отдела аспирантуры</vt:lpstr>
      <vt:lpstr>Контактные Единого контакт-центра «Прием в вуз» от Минобрнауки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Олеся Бабаева</dc:creator>
  <cp:lastModifiedBy>Олеся Бабаева</cp:lastModifiedBy>
  <cp:revision>2</cp:revision>
  <dcterms:created xsi:type="dcterms:W3CDTF">2026-06-20T07:26:01Z</dcterms:created>
  <dcterms:modified xsi:type="dcterms:W3CDTF">2026-06-20T09:08:22Z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